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6"/>
  </p:notesMasterIdLst>
  <p:sldIdLst>
    <p:sldId id="256" r:id="rId2"/>
    <p:sldId id="265" r:id="rId3"/>
    <p:sldId id="278" r:id="rId4"/>
    <p:sldId id="279" r:id="rId5"/>
    <p:sldId id="280" r:id="rId6"/>
    <p:sldId id="258" r:id="rId7"/>
    <p:sldId id="263" r:id="rId8"/>
    <p:sldId id="264" r:id="rId9"/>
    <p:sldId id="260" r:id="rId10"/>
    <p:sldId id="268" r:id="rId11"/>
    <p:sldId id="274" r:id="rId12"/>
    <p:sldId id="269" r:id="rId13"/>
    <p:sldId id="281" r:id="rId14"/>
    <p:sldId id="291" r:id="rId15"/>
    <p:sldId id="270" r:id="rId16"/>
    <p:sldId id="271" r:id="rId17"/>
    <p:sldId id="273" r:id="rId18"/>
    <p:sldId id="290" r:id="rId19"/>
    <p:sldId id="301" r:id="rId20"/>
    <p:sldId id="298" r:id="rId21"/>
    <p:sldId id="299" r:id="rId22"/>
    <p:sldId id="302" r:id="rId23"/>
    <p:sldId id="303" r:id="rId24"/>
    <p:sldId id="305" r:id="rId25"/>
    <p:sldId id="306" r:id="rId26"/>
    <p:sldId id="307" r:id="rId27"/>
    <p:sldId id="293" r:id="rId28"/>
    <p:sldId id="308" r:id="rId29"/>
    <p:sldId id="310" r:id="rId30"/>
    <p:sldId id="294" r:id="rId31"/>
    <p:sldId id="309" r:id="rId32"/>
    <p:sldId id="295" r:id="rId33"/>
    <p:sldId id="296" r:id="rId34"/>
    <p:sldId id="297" r:id="rId35"/>
    <p:sldId id="282" r:id="rId36"/>
    <p:sldId id="285" r:id="rId37"/>
    <p:sldId id="284" r:id="rId38"/>
    <p:sldId id="286" r:id="rId39"/>
    <p:sldId id="288" r:id="rId40"/>
    <p:sldId id="287" r:id="rId41"/>
    <p:sldId id="289" r:id="rId42"/>
    <p:sldId id="283" r:id="rId43"/>
    <p:sldId id="272" r:id="rId44"/>
    <p:sldId id="276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0430FB-21B9-4B95-AA52-6CD52C30F8D9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0674B3-0E40-4A60-A75A-C41396A12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841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97B0-36ED-4FD7-A984-3A50A13CD80D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9739-942C-4F9E-B58A-9F9650ABAD35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6F27-C51D-46B0-A19A-B859C5A2DF69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9F6DF-171F-485D-8B32-28FA8DDFF3EC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F7A14-9206-47B4-ACE5-D5C5CC4C4C42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80218-FFE0-4463-BE2E-DE570E76E7E8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F67AC-DCE8-485B-A874-4B7048F09FCF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47274-551F-48B2-99CD-B18581817548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E3B4-EBF7-45E2-9446-2301AF10A75B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157C-5DA4-4741-9FC5-8099EF6B7287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4D941-6319-47DD-A43E-73C624B8B815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96924-AD0E-4317-B8A5-37E1D97A1A9B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D15BB-11B8-4919-984D-F3341D7E6E20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D4285-DE52-4F17-8B00-206CC859C210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62E3-4C16-4B62-80FE-7EF97383C402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794C7-D984-461B-B6BD-2C6DFBF9CAA4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C96D7-5BA8-47F7-B0D0-942CD0D93275}" type="datetime1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2DE2B-0EDF-3B18-2FDA-E0379CFD4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2077" y="783339"/>
            <a:ext cx="9675812" cy="256901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anose="02070A030806060202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VIRTUAL LEARN</a:t>
            </a:r>
            <a:b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anose="02070A030806060202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anose="02070A030806060202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ONLINE TRAINING WEBSITE</a:t>
            </a:r>
            <a:br>
              <a:rPr lang="en-IN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C7058-D684-F728-FFA3-C7D43DBC1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47855" y="3836073"/>
            <a:ext cx="2519638" cy="2238588"/>
          </a:xfrm>
        </p:spPr>
        <p:txBody>
          <a:bodyPr>
            <a:noAutofit/>
          </a:bodyPr>
          <a:lstStyle/>
          <a:p>
            <a:r>
              <a:rPr lang="en-US" b="1" dirty="0"/>
              <a:t>Submitted by,</a:t>
            </a:r>
          </a:p>
          <a:p>
            <a:r>
              <a:rPr lang="en-US" dirty="0"/>
              <a:t>Deepthi Nayak</a:t>
            </a:r>
          </a:p>
          <a:p>
            <a:r>
              <a:rPr lang="en-US" dirty="0"/>
              <a:t>4NM20MC021</a:t>
            </a:r>
          </a:p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Sem MCA</a:t>
            </a:r>
          </a:p>
          <a:p>
            <a:r>
              <a:rPr lang="en-US" dirty="0"/>
              <a:t>NMAMIT, </a:t>
            </a:r>
            <a:r>
              <a:rPr lang="en-US" dirty="0" err="1"/>
              <a:t>Nitte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55F61-B10E-C1CA-B310-8FF7688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1C9A7C-E658-FB01-975C-7DB255B62031}"/>
              </a:ext>
            </a:extLst>
          </p:cNvPr>
          <p:cNvSpPr txBox="1"/>
          <p:nvPr/>
        </p:nvSpPr>
        <p:spPr>
          <a:xfrm>
            <a:off x="1724507" y="3836073"/>
            <a:ext cx="2996909" cy="2117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Internal Guide</a:t>
            </a:r>
          </a:p>
          <a:p>
            <a:pPr>
              <a:lnSpc>
                <a:spcPct val="150000"/>
              </a:lnSpc>
            </a:pPr>
            <a:r>
              <a:rPr lang="en-IN" dirty="0" err="1">
                <a:solidFill>
                  <a:schemeClr val="accent6">
                    <a:lumMod val="75000"/>
                  </a:schemeClr>
                </a:solidFill>
              </a:rPr>
              <a:t>Dr.</a:t>
            </a:r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 Pallavi Shetty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Associate Professor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Department of MCA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NMAMIT , </a:t>
            </a:r>
            <a:r>
              <a:rPr lang="en-IN" dirty="0" err="1">
                <a:solidFill>
                  <a:schemeClr val="accent6">
                    <a:lumMod val="75000"/>
                  </a:schemeClr>
                </a:solidFill>
              </a:rPr>
              <a:t>Nitte</a:t>
            </a:r>
            <a:endParaRPr lang="en-IN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072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4351" y="146649"/>
            <a:ext cx="8911687" cy="802257"/>
          </a:xfrm>
        </p:spPr>
        <p:txBody>
          <a:bodyPr>
            <a:normAutofit/>
          </a:bodyPr>
          <a:lstStyle/>
          <a:p>
            <a:r>
              <a:rPr lang="en-IN" sz="2800" dirty="0"/>
              <a:t>System Design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60121" y="836762"/>
            <a:ext cx="9244491" cy="5074460"/>
          </a:xfrm>
        </p:spPr>
        <p:txBody>
          <a:bodyPr/>
          <a:lstStyle/>
          <a:p>
            <a:r>
              <a:rPr lang="en-IN" dirty="0"/>
              <a:t>Activity Diagram(Admin) </a:t>
            </a:r>
          </a:p>
          <a:p>
            <a:endParaRPr lang="en-IN" dirty="0"/>
          </a:p>
        </p:txBody>
      </p:sp>
      <p:pic>
        <p:nvPicPr>
          <p:cNvPr id="7" name="Content Placeholder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712" y="1199789"/>
            <a:ext cx="4965672" cy="490771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3833CB-0BBB-D6DA-C15C-5AEF8FBF2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309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32913"/>
            <a:ext cx="8915400" cy="5678309"/>
          </a:xfrm>
        </p:spPr>
        <p:txBody>
          <a:bodyPr/>
          <a:lstStyle/>
          <a:p>
            <a:r>
              <a:rPr lang="en-IN" dirty="0"/>
              <a:t>Activity Diagram(Student)</a:t>
            </a:r>
          </a:p>
          <a:p>
            <a:endParaRPr lang="en-IN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242" y="491704"/>
            <a:ext cx="6311015" cy="58745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30460" y="6573328"/>
            <a:ext cx="4390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Fig 3 : activity diagram for student interface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92C196-FE46-9D89-3214-DAE3FAE18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351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81996"/>
          </a:xfrm>
        </p:spPr>
        <p:txBody>
          <a:bodyPr/>
          <a:lstStyle/>
          <a:p>
            <a:r>
              <a:rPr lang="en-IN" dirty="0"/>
              <a:t>Screenshots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22098" y="1293961"/>
            <a:ext cx="9382514" cy="5201729"/>
          </a:xfrm>
        </p:spPr>
        <p:txBody>
          <a:bodyPr/>
          <a:lstStyle/>
          <a:p>
            <a:r>
              <a:rPr lang="en-IN" dirty="0"/>
              <a:t>Student Login page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6" t="8651" r="4126" b="3639"/>
          <a:stretch/>
        </p:blipFill>
        <p:spPr bwMode="auto">
          <a:xfrm>
            <a:off x="2268747" y="1802919"/>
            <a:ext cx="7912240" cy="4063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8F869-5ABB-E30F-8A35-C16B4CD9E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404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2649" y="327804"/>
            <a:ext cx="9071963" cy="5583418"/>
          </a:xfrm>
        </p:spPr>
        <p:txBody>
          <a:bodyPr/>
          <a:lstStyle/>
          <a:p>
            <a:r>
              <a:rPr lang="en-IN" dirty="0"/>
              <a:t>Login Success Page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1" t="8081" r="16038" b="5164"/>
          <a:stretch/>
        </p:blipFill>
        <p:spPr>
          <a:xfrm>
            <a:off x="2467155" y="948906"/>
            <a:ext cx="7332453" cy="435507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DA931D-5942-67D1-FCCE-9299DD711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942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2649" y="327804"/>
            <a:ext cx="9071963" cy="5583418"/>
          </a:xfrm>
        </p:spPr>
        <p:txBody>
          <a:bodyPr/>
          <a:lstStyle/>
          <a:p>
            <a:r>
              <a:rPr lang="en-IN" dirty="0"/>
              <a:t>Login error Page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1" t="8081" r="16038" b="5164"/>
          <a:stretch/>
        </p:blipFill>
        <p:spPr>
          <a:xfrm>
            <a:off x="2467155" y="948906"/>
            <a:ext cx="7332453" cy="4355079"/>
          </a:xfrm>
          <a:prstGeom prst="rect">
            <a:avLst/>
          </a:prstGeom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403" r="357" b="4905"/>
          <a:stretch/>
        </p:blipFill>
        <p:spPr bwMode="auto">
          <a:xfrm>
            <a:off x="1828800" y="864423"/>
            <a:ext cx="8746902" cy="4524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8B092B-B6E5-9062-22E3-2E150CE16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180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3551" y="632603"/>
            <a:ext cx="8915400" cy="5587041"/>
          </a:xfrm>
        </p:spPr>
        <p:txBody>
          <a:bodyPr/>
          <a:lstStyle/>
          <a:p>
            <a:r>
              <a:rPr lang="en-IN" dirty="0"/>
              <a:t>Student Register Page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2" t="8539" r="3174" b="4860"/>
          <a:stretch/>
        </p:blipFill>
        <p:spPr>
          <a:xfrm>
            <a:off x="2104845" y="974784"/>
            <a:ext cx="8627631" cy="453749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A9E57E-999C-828B-4A06-21DFBCB74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862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" t="8261" r="2669" b="5732"/>
          <a:stretch/>
        </p:blipFill>
        <p:spPr bwMode="auto">
          <a:xfrm>
            <a:off x="2303253" y="923026"/>
            <a:ext cx="8108829" cy="4137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B99D32-7985-57D9-04E2-7BE239CFC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843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Home Page</a:t>
            </a:r>
          </a:p>
          <a:p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2AEE0C-7E66-DA8E-C178-C2AF66726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C959C6-E23E-1506-9CBA-BAD23CCCD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984" y="970344"/>
            <a:ext cx="5971554" cy="518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586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Profile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306669-4822-4D52-A995-FBB85AC5C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0" y="1152906"/>
            <a:ext cx="9022214" cy="473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750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Edit Profile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4D45E51-AC02-1275-011A-2651E79C9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017" y="1034360"/>
            <a:ext cx="7942436" cy="436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50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/>
              <a:t>Nowadays Online education is becoming popular. It overcomes the traditional education system’s time, space, and other limitations. </a:t>
            </a:r>
          </a:p>
          <a:p>
            <a:pPr algn="just"/>
            <a:r>
              <a:rPr lang="en-US" sz="2000" dirty="0"/>
              <a:t>Teachers and students are using the internet for accessing a vast amount of information.</a:t>
            </a:r>
          </a:p>
          <a:p>
            <a:pPr algn="just"/>
            <a:r>
              <a:rPr lang="en-US" sz="2000" dirty="0"/>
              <a:t> The project aims to develop a website using HTML, CSS, and ReactJS framework.</a:t>
            </a:r>
          </a:p>
          <a:p>
            <a:pPr algn="just"/>
            <a:r>
              <a:rPr lang="en-US" sz="2000" dirty="0"/>
              <a:t> It includes two parts in Frontend, the Student interface, and Admin Interface.</a:t>
            </a:r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2AA91D-C725-F209-774F-83033A3D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487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Change password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3870CC-C95F-4451-5759-2B840FF84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478" y="1025971"/>
            <a:ext cx="7808965" cy="442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0462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Notification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6DB4F3-8CDA-21F7-04B0-201935B04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154" y="970343"/>
            <a:ext cx="7630768" cy="430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242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Settings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6C6D68-E606-54B5-168A-78F3204E2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557" y="1142461"/>
            <a:ext cx="7720634" cy="434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36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Privacy Policy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80D026-16F6-3494-B821-1B5C6C8DE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557" y="1152907"/>
            <a:ext cx="7561608" cy="423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1800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Search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A957B1-5D76-AC44-0DAE-0FAD05D47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94" y="1151986"/>
            <a:ext cx="7478989" cy="424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908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categories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06BA1C-AFA1-9400-AD52-199CBF2388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9" r="16550"/>
          <a:stretch/>
        </p:blipFill>
        <p:spPr>
          <a:xfrm>
            <a:off x="2875722" y="1152907"/>
            <a:ext cx="7273467" cy="494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147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categories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7B658-31DA-053B-1D13-4A5C301531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47" b="10285"/>
          <a:stretch/>
        </p:blipFill>
        <p:spPr>
          <a:xfrm>
            <a:off x="3338512" y="970344"/>
            <a:ext cx="5544899" cy="548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619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My Course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" t="7929" b="4859"/>
          <a:stretch/>
        </p:blipFill>
        <p:spPr>
          <a:xfrm>
            <a:off x="2629213" y="1052420"/>
            <a:ext cx="8162718" cy="427007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AFDDA8-4A2E-9973-707B-13A83DF4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1425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Completed course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903C4F-5D36-6F7E-BA5C-3BA3578FB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685" y="1171786"/>
            <a:ext cx="9419656" cy="518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659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View certificate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9BCF06-CEC0-63F0-8B47-66DBDFE99A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299"/>
          <a:stretch/>
        </p:blipFill>
        <p:spPr>
          <a:xfrm>
            <a:off x="2101138" y="1152907"/>
            <a:ext cx="8792149" cy="529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880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/>
              <a:t>Virtual Learning or E-learning fulfills the thirst for knowledge and offers online content that can be delivered to the learner anywhere, anytime, and age through a wide range of e-learning solutions compared with traditional learning systems. </a:t>
            </a:r>
          </a:p>
          <a:p>
            <a:pPr algn="just"/>
            <a:r>
              <a:rPr lang="en-US" sz="2000" dirty="0"/>
              <a:t>It also provides rapid access to specific knowledge and information. Because every student is unique, it offers a learning experience that is different from that of a regular classroom</a:t>
            </a:r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9CB08-FE20-D548-DF5B-936243571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2260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Course Overview Page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C15C8E-D3D9-790A-A594-F8E78C811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9ED98A-81D5-ED48-EBD7-1547DC702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351" y="1258438"/>
            <a:ext cx="9585579" cy="485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239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Course chapters Page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98A88-0108-A912-16C0-4A193E51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B4C03F-456B-AA9E-0A5F-3094AA3CD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360" y="1291052"/>
            <a:ext cx="8866583" cy="504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257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Test Page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6B4742-BF4A-13ED-E87F-E569FDE18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FB1B24-79C4-3F02-68C5-3E7F2DDE7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538" y="1460838"/>
            <a:ext cx="9239141" cy="393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475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Test Result Page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F5588A-AB71-B731-1155-AA4FF614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38CF6B-CA6D-AE45-C46A-075CD6EA0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092" y="1152907"/>
            <a:ext cx="9297351" cy="473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206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98143" y="517586"/>
            <a:ext cx="9106469" cy="4735902"/>
          </a:xfrm>
        </p:spPr>
        <p:txBody>
          <a:bodyPr/>
          <a:lstStyle/>
          <a:p>
            <a:r>
              <a:rPr lang="en-IN" dirty="0"/>
              <a:t>Certificate Page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C1CC11-9694-70B1-C718-3F91439EA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C1D130-E0F3-F212-FF26-7DB44EFF8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579" y="950509"/>
            <a:ext cx="9793857" cy="453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5877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7374" y="534838"/>
            <a:ext cx="9227238" cy="5376384"/>
          </a:xfrm>
        </p:spPr>
        <p:txBody>
          <a:bodyPr/>
          <a:lstStyle/>
          <a:p>
            <a:r>
              <a:rPr lang="en-IN" dirty="0"/>
              <a:t>Admin Login Page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4" t="9657" r="3349" b="5082"/>
          <a:stretch/>
        </p:blipFill>
        <p:spPr bwMode="auto">
          <a:xfrm>
            <a:off x="2122098" y="1047621"/>
            <a:ext cx="7384211" cy="37880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CD4AF6-3442-78B8-A261-8CFF8F329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8598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7374" y="534838"/>
            <a:ext cx="9227238" cy="5376384"/>
          </a:xfrm>
        </p:spPr>
        <p:txBody>
          <a:bodyPr/>
          <a:lstStyle/>
          <a:p>
            <a:r>
              <a:rPr lang="en-IN" dirty="0"/>
              <a:t>Admin Dashboard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1" r="802" b="4905"/>
          <a:stretch/>
        </p:blipFill>
        <p:spPr bwMode="auto">
          <a:xfrm>
            <a:off x="1687812" y="1104182"/>
            <a:ext cx="8965811" cy="4425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882316-B3C0-46FA-A5D2-BE1FE7DE1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7880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7374" y="534838"/>
            <a:ext cx="9227238" cy="5376384"/>
          </a:xfrm>
        </p:spPr>
        <p:txBody>
          <a:bodyPr/>
          <a:lstStyle/>
          <a:p>
            <a:r>
              <a:rPr lang="en-IN" dirty="0"/>
              <a:t>Add courses 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28" b="4654"/>
          <a:stretch/>
        </p:blipFill>
        <p:spPr bwMode="auto">
          <a:xfrm>
            <a:off x="1984074" y="1199073"/>
            <a:ext cx="8799617" cy="45806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77BB49-CEE3-F48A-6AF9-3DE4C8EAD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044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7374" y="534838"/>
            <a:ext cx="9227238" cy="5376384"/>
          </a:xfrm>
        </p:spPr>
        <p:txBody>
          <a:bodyPr/>
          <a:lstStyle/>
          <a:p>
            <a:r>
              <a:rPr lang="en-IN" dirty="0"/>
              <a:t>Admin Login Page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4" b="5283"/>
          <a:stretch/>
        </p:blipFill>
        <p:spPr bwMode="auto">
          <a:xfrm>
            <a:off x="2208361" y="1216326"/>
            <a:ext cx="9076584" cy="4615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271A27-7282-94AD-A842-7436D0F59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2500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7374" y="534838"/>
            <a:ext cx="9227238" cy="5376384"/>
          </a:xfrm>
        </p:spPr>
        <p:txBody>
          <a:bodyPr/>
          <a:lstStyle/>
          <a:p>
            <a:r>
              <a:rPr lang="en-IN" dirty="0"/>
              <a:t>Certificate Page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4" b="4529"/>
          <a:stretch/>
        </p:blipFill>
        <p:spPr bwMode="auto">
          <a:xfrm>
            <a:off x="2383734" y="966158"/>
            <a:ext cx="8127999" cy="43218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7BB62A-C1AF-B85E-B714-D3896F8F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34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Of The Project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/>
              <a:t>The scope of this project covers the registration of students’ personal information.</a:t>
            </a:r>
          </a:p>
          <a:p>
            <a:pPr algn="just"/>
            <a:r>
              <a:rPr lang="en-US" sz="2000" dirty="0"/>
              <a:t> Tutorial classes for each student.</a:t>
            </a:r>
          </a:p>
          <a:p>
            <a:pPr algn="just"/>
            <a:r>
              <a:rPr lang="en-US" sz="2000" dirty="0"/>
              <a:t>The limitation of this project is the unavailability of Real-time chatting.  </a:t>
            </a:r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622570-AEE5-1B2D-D70C-C4036510C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6996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7374" y="534838"/>
            <a:ext cx="9227238" cy="5376384"/>
          </a:xfrm>
        </p:spPr>
        <p:txBody>
          <a:bodyPr/>
          <a:lstStyle/>
          <a:p>
            <a:r>
              <a:rPr lang="en-IN" dirty="0"/>
              <a:t>Student List Page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1" r="4117" b="3945"/>
          <a:stretch/>
        </p:blipFill>
        <p:spPr>
          <a:xfrm>
            <a:off x="1690778" y="1011768"/>
            <a:ext cx="8686800" cy="448326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95CDC-5678-5B86-47DC-DECC52CD9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2893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7374" y="534838"/>
            <a:ext cx="9227238" cy="5376384"/>
          </a:xfrm>
        </p:spPr>
        <p:txBody>
          <a:bodyPr/>
          <a:lstStyle/>
          <a:p>
            <a:r>
              <a:rPr lang="en-IN" dirty="0"/>
              <a:t>Settings Page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" t="8554" b="4528"/>
          <a:stretch/>
        </p:blipFill>
        <p:spPr bwMode="auto">
          <a:xfrm>
            <a:off x="2122098" y="1076233"/>
            <a:ext cx="8109817" cy="4358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E8C7D2-1BAF-227C-598F-15C325E6B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2604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3638" y="603849"/>
            <a:ext cx="9140974" cy="5307373"/>
          </a:xfrm>
        </p:spPr>
        <p:txBody>
          <a:bodyPr/>
          <a:lstStyle/>
          <a:p>
            <a:r>
              <a:rPr lang="en-IN" dirty="0"/>
              <a:t>Profile page</a:t>
            </a:r>
          </a:p>
          <a:p>
            <a:endParaRPr lang="en-IN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76" b="5157"/>
          <a:stretch/>
        </p:blipFill>
        <p:spPr bwMode="auto">
          <a:xfrm>
            <a:off x="2193102" y="948905"/>
            <a:ext cx="8624423" cy="4502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3A3A53-BB85-C1B7-4926-F2D835E98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305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20018"/>
          </a:xfrm>
        </p:spPr>
        <p:txBody>
          <a:bodyPr>
            <a:normAutofit fontScale="90000"/>
          </a:bodyPr>
          <a:lstStyle/>
          <a:p>
            <a:r>
              <a:rPr lang="en-IN" dirty="0"/>
              <a:t>Conclusion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2807" y="1851554"/>
            <a:ext cx="8915400" cy="4535996"/>
          </a:xfrm>
        </p:spPr>
        <p:txBody>
          <a:bodyPr/>
          <a:lstStyle/>
          <a:p>
            <a:pPr algn="just"/>
            <a:r>
              <a:rPr lang="en-US" dirty="0"/>
              <a:t>The website mainly contains two parts instructor interface and the student interface.</a:t>
            </a:r>
          </a:p>
          <a:p>
            <a:pPr algn="just"/>
            <a:r>
              <a:rPr lang="en-US" dirty="0"/>
              <a:t> The student interface will allow students to Watch course videos, attempt quizzes and allocation of certificates. </a:t>
            </a:r>
          </a:p>
          <a:p>
            <a:pPr algn="just"/>
            <a:r>
              <a:rPr lang="en-US" dirty="0"/>
              <a:t>The instructor interface allows the instructor to manage the course videos, and quizzes and track the student involvement in the course.</a:t>
            </a:r>
            <a:endParaRPr lang="en-IN" dirty="0"/>
          </a:p>
          <a:p>
            <a:pPr marL="0" indent="0" algn="just"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88C143-8238-550B-3D38-43CF3647B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3676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858170"/>
            <a:ext cx="8915400" cy="4375720"/>
          </a:xfrm>
        </p:spPr>
        <p:txBody>
          <a:bodyPr/>
          <a:lstStyle/>
          <a:p>
            <a:pPr algn="just"/>
            <a:r>
              <a:rPr lang="en-US" dirty="0"/>
              <a:t>Lectures to upload assignments and resources for their units.</a:t>
            </a:r>
          </a:p>
          <a:p>
            <a:pPr algn="just"/>
            <a:r>
              <a:rPr lang="en-US" dirty="0"/>
              <a:t>Students to download the resources and upload assignments.</a:t>
            </a:r>
          </a:p>
          <a:p>
            <a:pPr algn="just"/>
            <a:r>
              <a:rPr lang="en-US" dirty="0"/>
              <a:t>Currently, the live online teaching methods, and live question and answer sessions are not included on the website</a:t>
            </a:r>
          </a:p>
          <a:p>
            <a:pPr algn="just"/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CFFD5-2E84-A9EE-4F3B-00B5A724E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694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System With Limitations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4322" y="1635766"/>
            <a:ext cx="8915400" cy="4025661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The current system is that lectures download references for students or for lecturing.</a:t>
            </a:r>
          </a:p>
          <a:p>
            <a:pPr algn="just"/>
            <a:r>
              <a:rPr lang="en-US" sz="2000" dirty="0"/>
              <a:t>Students only get help from lectures if the lectures are in their office.</a:t>
            </a:r>
          </a:p>
          <a:p>
            <a:pPr algn="just"/>
            <a:r>
              <a:rPr lang="en-US" sz="2000" dirty="0"/>
              <a:t>New lectures to a course have to get materials on their own.</a:t>
            </a:r>
          </a:p>
          <a:p>
            <a:pPr algn="just"/>
            <a:r>
              <a:rPr lang="en-US" sz="2000" dirty="0"/>
              <a:t> Students are required to physically be in the classroom in order to gain knowledge.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9F31F2-8A49-E4CE-BC8A-26AD04955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657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862C4-A858-ED04-98AB-F41770FEC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53B01-9429-6EBA-83E6-6EC0E2703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Interface</a:t>
            </a:r>
          </a:p>
          <a:p>
            <a:r>
              <a:rPr lang="en-US" sz="2800" dirty="0"/>
              <a:t>Instructor Interface</a:t>
            </a:r>
            <a:endParaRPr lang="en-IN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7B400-CA1C-96C7-E919-132C44D66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537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1CBB-E263-F0B5-CACD-6E9D72A32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INTERFACE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AB60-944A-C818-98A3-E35110756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 algn="just">
              <a:buClr>
                <a:srgbClr val="E78712"/>
              </a:buClr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In the Student interface, it enables the user to access the online course.</a:t>
            </a:r>
            <a:r>
              <a:rPr lang="en-US" sz="2000" spc="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</a:p>
          <a:p>
            <a:pPr lvl="0" algn="just">
              <a:buClr>
                <a:srgbClr val="E78712"/>
              </a:buClr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When the</a:t>
            </a:r>
            <a:r>
              <a:rPr lang="en-US" sz="2000" spc="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user opens the website, it prompts a login screen and if the user provides a valid</a:t>
            </a:r>
            <a:r>
              <a:rPr lang="en-US" sz="2000" spc="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user</a:t>
            </a:r>
            <a:r>
              <a:rPr lang="en-US" sz="2000" spc="21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name</a:t>
            </a:r>
            <a:r>
              <a:rPr lang="en-US" sz="2000" spc="22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and</a:t>
            </a:r>
            <a:r>
              <a:rPr lang="en-US" sz="2000" spc="21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password</a:t>
            </a:r>
            <a:r>
              <a:rPr lang="en-US" sz="2000" spc="22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2000" spc="21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website</a:t>
            </a:r>
            <a:r>
              <a:rPr lang="en-US" sz="2000" spc="22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will</a:t>
            </a:r>
            <a:r>
              <a:rPr lang="en-US" sz="2000" spc="21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open</a:t>
            </a:r>
            <a:r>
              <a:rPr lang="en-US" sz="2000" spc="22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</a:t>
            </a:r>
            <a:r>
              <a:rPr lang="en-US" sz="2000" spc="21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Dashboard</a:t>
            </a:r>
            <a:r>
              <a:rPr lang="en-US" sz="2000" spc="22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screen.</a:t>
            </a:r>
            <a:r>
              <a:rPr lang="en-US" sz="2000" spc="5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</a:p>
          <a:p>
            <a:pPr lvl="0" algn="just">
              <a:buClr>
                <a:srgbClr val="E78712"/>
              </a:buClr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If</a:t>
            </a:r>
            <a:r>
              <a:rPr lang="en-US" sz="2000" spc="21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2000" spc="22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user</a:t>
            </a:r>
            <a:r>
              <a:rPr lang="en-US" sz="2000" spc="-25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does</a:t>
            </a:r>
            <a:r>
              <a:rPr lang="en-US" sz="2000" spc="16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not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have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account,</a:t>
            </a:r>
            <a:r>
              <a:rPr lang="en-US" sz="2000" spc="2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then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user</a:t>
            </a:r>
            <a:r>
              <a:rPr lang="en-US" sz="2000" spc="165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can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register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for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new</a:t>
            </a:r>
            <a:r>
              <a:rPr lang="en-US" sz="2000" spc="17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account.</a:t>
            </a:r>
          </a:p>
          <a:p>
            <a:pPr lvl="0" algn="just">
              <a:buClr>
                <a:srgbClr val="E78712"/>
              </a:buClr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After successful login, the user can search for the course he/she is interested in.</a:t>
            </a:r>
            <a:endParaRPr lang="en-IN" sz="2000" dirty="0">
              <a:solidFill>
                <a:prstClr val="black">
                  <a:lumMod val="75000"/>
                  <a:lumOff val="25000"/>
                </a:prstClr>
              </a:solidFill>
              <a:latin typeface="Century Gothic" pitchFamily="34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indent="0" algn="just">
              <a:buNone/>
            </a:pPr>
            <a:endParaRPr lang="en-IN" sz="2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427200-B2C1-4814-E920-50293E64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423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2A5E9-030E-0747-5CE1-68AE40A42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INTERFACE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A4439-BCDD-0A1B-65B5-CCF7FA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The login procedure follows the same as in the student interface.</a:t>
            </a:r>
          </a:p>
          <a:p>
            <a:pPr algn="just"/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Instructor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interface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enables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instructor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to,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</a:p>
          <a:p>
            <a:pPr lvl="1" algn="just">
              <a:buFont typeface="Wingdings" pitchFamily="2" charset="2"/>
              <a:buChar char="q"/>
            </a:pP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manage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course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videos,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</a:p>
          <a:p>
            <a:pPr lvl="1" algn="just">
              <a:buFont typeface="Wingdings" pitchFamily="2" charset="2"/>
              <a:buChar char="q"/>
            </a:pP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upload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quizzes,</a:t>
            </a:r>
          </a:p>
          <a:p>
            <a:pPr lvl="1" algn="just">
              <a:buFont typeface="Wingdings" pitchFamily="2" charset="2"/>
              <a:buChar char="q"/>
            </a:pP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track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student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course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involvement</a:t>
            </a:r>
            <a:r>
              <a:rPr lang="en-US" sz="2000" spc="5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statistics</a:t>
            </a:r>
            <a:r>
              <a:rPr lang="en-US" sz="2000" dirty="0">
                <a:latin typeface="+mj-lt"/>
                <a:ea typeface="Cambria" panose="02040503050406030204" pitchFamily="18" charset="0"/>
                <a:cs typeface="Cambria" panose="02040503050406030204" pitchFamily="18" charset="0"/>
              </a:rPr>
              <a:t>.</a:t>
            </a:r>
            <a:endParaRPr lang="en-IN" sz="2000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98D84B-964D-1743-5E01-6580CA976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97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287CC8-16E1-6027-406B-B40A550909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901" y="949822"/>
            <a:ext cx="7648198" cy="4958356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4064292" y="5963816"/>
            <a:ext cx="4063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Workflow of Virtual-learning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3C714-8699-2043-D266-F7E827FCE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39282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980</TotalTime>
  <Words>642</Words>
  <Application>Microsoft Office PowerPoint</Application>
  <PresentationFormat>Widescreen</PresentationFormat>
  <Paragraphs>130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Bodoni MT Black</vt:lpstr>
      <vt:lpstr>Calibri</vt:lpstr>
      <vt:lpstr>Cambria</vt:lpstr>
      <vt:lpstr>Century Gothic</vt:lpstr>
      <vt:lpstr>Wingdings</vt:lpstr>
      <vt:lpstr>Wingdings 3</vt:lpstr>
      <vt:lpstr>Wisp</vt:lpstr>
      <vt:lpstr>VIRTUAL LEARN ONLINE TRAINING WEBSITE </vt:lpstr>
      <vt:lpstr>Abstract</vt:lpstr>
      <vt:lpstr>Introduction</vt:lpstr>
      <vt:lpstr>Scope Of The Project</vt:lpstr>
      <vt:lpstr>Existing System With Limitations</vt:lpstr>
      <vt:lpstr>MODULES</vt:lpstr>
      <vt:lpstr>STUDENT INTERFACE</vt:lpstr>
      <vt:lpstr>INSTRUCTOR INTERFACE</vt:lpstr>
      <vt:lpstr>PowerPoint Presentation</vt:lpstr>
      <vt:lpstr>System Design</vt:lpstr>
      <vt:lpstr>PowerPoint Presentation</vt:lpstr>
      <vt:lpstr>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</vt:lpstr>
      <vt:lpstr>Future Enhancements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LEARN ONLINE TRAINING WEBSITE</dc:title>
  <dc:creator>Nayak</dc:creator>
  <cp:lastModifiedBy>Nayak</cp:lastModifiedBy>
  <cp:revision>96</cp:revision>
  <dcterms:created xsi:type="dcterms:W3CDTF">2022-06-19T18:53:50Z</dcterms:created>
  <dcterms:modified xsi:type="dcterms:W3CDTF">2022-07-22T04:19:39Z</dcterms:modified>
</cp:coreProperties>
</file>

<file path=docProps/thumbnail.jpeg>
</file>